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6"/>
  </p:notesMasterIdLst>
  <p:sldIdLst>
    <p:sldId id="256" r:id="rId2"/>
    <p:sldId id="257" r:id="rId3"/>
    <p:sldId id="319" r:id="rId4"/>
    <p:sldId id="312" r:id="rId5"/>
    <p:sldId id="289" r:id="rId6"/>
    <p:sldId id="327" r:id="rId7"/>
    <p:sldId id="329" r:id="rId8"/>
    <p:sldId id="288" r:id="rId9"/>
    <p:sldId id="320" r:id="rId10"/>
    <p:sldId id="259" r:id="rId11"/>
    <p:sldId id="322" r:id="rId12"/>
    <p:sldId id="303" r:id="rId13"/>
    <p:sldId id="305" r:id="rId14"/>
    <p:sldId id="306" r:id="rId15"/>
    <p:sldId id="307" r:id="rId16"/>
    <p:sldId id="308" r:id="rId17"/>
    <p:sldId id="281" r:id="rId18"/>
    <p:sldId id="313" r:id="rId19"/>
    <p:sldId id="323" r:id="rId20"/>
    <p:sldId id="314" r:id="rId21"/>
    <p:sldId id="315" r:id="rId22"/>
    <p:sldId id="316" r:id="rId23"/>
    <p:sldId id="317" r:id="rId24"/>
    <p:sldId id="330" r:id="rId25"/>
    <p:sldId id="324" r:id="rId26"/>
    <p:sldId id="326" r:id="rId27"/>
    <p:sldId id="325" r:id="rId28"/>
    <p:sldId id="290" r:id="rId29"/>
    <p:sldId id="309" r:id="rId30"/>
    <p:sldId id="310" r:id="rId31"/>
    <p:sldId id="311" r:id="rId32"/>
    <p:sldId id="321" r:id="rId33"/>
    <p:sldId id="328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4040"/>
    <a:srgbClr val="00C040"/>
    <a:srgbClr val="008080"/>
    <a:srgbClr val="C08000"/>
    <a:srgbClr val="4080C0"/>
    <a:srgbClr val="800040"/>
    <a:srgbClr val="004040"/>
    <a:srgbClr val="7DC8C8"/>
    <a:srgbClr val="C0000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7101" autoAdjust="0"/>
  </p:normalViewPr>
  <p:slideViewPr>
    <p:cSldViewPr snapToGrid="0">
      <p:cViewPr varScale="1">
        <p:scale>
          <a:sx n="59" d="100"/>
          <a:sy n="59" d="100"/>
        </p:scale>
        <p:origin x="9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C1186-4E20-4AAB-9119-1E25238620E3}" type="datetimeFigureOut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37493-02BC-4207-B120-7E858CFD68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288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919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51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自從</a:t>
            </a:r>
            <a:r>
              <a:rPr lang="en-US" altLang="zh-TW" dirty="0"/>
              <a:t>SRCNN</a:t>
            </a:r>
            <a:r>
              <a:rPr lang="zh-TW" altLang="en-US" dirty="0"/>
              <a:t>提出後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2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現在大部份的</a:t>
            </a:r>
            <a:r>
              <a:rPr lang="en-US" altLang="zh-TW" dirty="0"/>
              <a:t>network</a:t>
            </a:r>
            <a:r>
              <a:rPr lang="zh-TW" altLang="en-US" dirty="0"/>
              <a:t>有兩個主要缺點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94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70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 three parts in a SOFN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Low-level feature extraction layers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 block</a:t>
            </a:r>
          </a:p>
          <a:p>
            <a:r>
              <a:rPr lang="en-US" altLang="zh-TW" dirty="0"/>
              <a:t>Upscale module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58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</a:t>
            </a:r>
            <a:r>
              <a:rPr lang="en-US" altLang="zh-TW" dirty="0"/>
              <a:t>outer loop</a:t>
            </a:r>
            <a:r>
              <a:rPr lang="zh-TW" altLang="en-US" dirty="0"/>
              <a:t>展開成</a:t>
            </a:r>
            <a:r>
              <a:rPr lang="en-US" altLang="zh-TW" dirty="0"/>
              <a:t>T</a:t>
            </a:r>
            <a:r>
              <a:rPr lang="zh-TW" altLang="en-US" dirty="0"/>
              <a:t>個時間點，我們可以把每個時間點的</a:t>
            </a:r>
            <a:r>
              <a:rPr lang="en-US" altLang="zh-TW" dirty="0"/>
              <a:t>network</a:t>
            </a:r>
            <a:r>
              <a:rPr lang="zh-TW" altLang="en-US" dirty="0"/>
              <a:t>當成是一個</a:t>
            </a:r>
            <a:r>
              <a:rPr lang="en-US" altLang="zh-TW" dirty="0"/>
              <a:t>sub-network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28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Outer loop </a:t>
            </a:r>
            <a:r>
              <a:rPr lang="zh-TW" altLang="en-US" dirty="0"/>
              <a:t>是用 </a:t>
            </a:r>
            <a:r>
              <a:rPr lang="en-US" altLang="zh-TW" dirty="0"/>
              <a:t>highest feedback</a:t>
            </a:r>
            <a:r>
              <a:rPr lang="zh-TW" altLang="en-US" dirty="0"/>
              <a:t>，</a:t>
            </a:r>
            <a:r>
              <a:rPr lang="en-US" altLang="zh-TW" dirty="0" err="1"/>
              <a:t>Ineer</a:t>
            </a:r>
            <a:r>
              <a:rPr lang="en-US" altLang="zh-TW" dirty="0"/>
              <a:t> loop</a:t>
            </a:r>
            <a:r>
              <a:rPr lang="zh-TW" altLang="en-US" dirty="0"/>
              <a:t>是用 </a:t>
            </a:r>
            <a:r>
              <a:rPr lang="en-US" altLang="zh-TW" dirty="0"/>
              <a:t>multiple feedback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建構</a:t>
            </a:r>
            <a:r>
              <a:rPr lang="en-US" altLang="zh-TW" dirty="0"/>
              <a:t>convolution group</a:t>
            </a:r>
            <a:r>
              <a:rPr lang="zh-TW" altLang="en-US" dirty="0"/>
              <a:t>當作</a:t>
            </a:r>
            <a:r>
              <a:rPr lang="en-US" altLang="zh-TW" dirty="0"/>
              <a:t>network</a:t>
            </a:r>
            <a:r>
              <a:rPr lang="zh-TW" altLang="en-US" dirty="0"/>
              <a:t>骨架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每一個</a:t>
            </a:r>
            <a:r>
              <a:rPr lang="en-US" altLang="zh-TW" dirty="0"/>
              <a:t>sub-network</a:t>
            </a:r>
            <a:r>
              <a:rPr lang="zh-TW" altLang="en-US" dirty="0"/>
              <a:t>會對應</a:t>
            </a:r>
            <a:r>
              <a:rPr lang="en-US" altLang="zh-TW" dirty="0"/>
              <a:t>I</a:t>
            </a:r>
            <a:r>
              <a:rPr lang="zh-TW" altLang="en-US" dirty="0"/>
              <a:t>個</a:t>
            </a:r>
            <a:r>
              <a:rPr lang="en-US" altLang="zh-TW" dirty="0"/>
              <a:t>iteration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505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66% </a:t>
            </a:r>
            <a:r>
              <a:rPr lang="en-US" altLang="zh-TW" dirty="0" err="1"/>
              <a:t>srfbn</a:t>
            </a:r>
            <a:endParaRPr lang="en-US" altLang="zh-TW" dirty="0"/>
          </a:p>
          <a:p>
            <a:r>
              <a:rPr lang="en-US" altLang="zh-TW" dirty="0"/>
              <a:t>23% </a:t>
            </a:r>
            <a:r>
              <a:rPr lang="en-US" altLang="zh-TW" dirty="0" err="1"/>
              <a:t>dbpn</a:t>
            </a:r>
            <a:endParaRPr lang="en-US" altLang="zh-TW" dirty="0"/>
          </a:p>
          <a:p>
            <a:r>
              <a:rPr lang="en-US" altLang="zh-TW" dirty="0"/>
              <a:t>5.5% </a:t>
            </a:r>
            <a:r>
              <a:rPr lang="en-US" altLang="zh-TW" dirty="0" err="1"/>
              <a:t>edsr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819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nearly 41.5% parameters fewer than GMFN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37493-02BC-4207-B120-7E858CFD685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6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5A8A-1AA1-4DEF-AB45-DEC6E6770FE6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84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B4BC-2437-419A-9EB2-AC036937F629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99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EF95-56DE-469B-91D4-BA9E2696B620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9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A2A5-C5D2-4B8D-BB91-13EF37B5CC31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8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20A5802-8258-4486-9C7D-DC5E8D73CC18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51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10B9-7245-4E1E-9E2B-0DA3F7B3A218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26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E51-7A7E-42D3-9773-A44E43DA1BFA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42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2187-4FCA-4EC1-A4A3-38721D7DC290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3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A2DF-70CA-4B46-93D5-885D569CD23F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49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6FF6C-B364-4257-BF36-920465BD7A18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13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2915-A1A6-4832-A0EC-939180B599AE}" type="datetime1">
              <a:rPr lang="zh-TW" altLang="en-US" smtClean="0"/>
              <a:t>2020/7/29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14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79F1410-32C7-4C5D-82A0-858C0440C8AE}" type="datetime1">
              <a:rPr lang="zh-TW" altLang="en-US" smtClean="0"/>
              <a:t>2020/7/29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87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學生 </a:t>
            </a:r>
            <a:r>
              <a:rPr lang="en-US" altLang="zh-TW" dirty="0"/>
              <a:t>:</a:t>
            </a:r>
            <a:r>
              <a:rPr lang="zh-TW" altLang="en-US" dirty="0"/>
              <a:t> 鄭人瑋</a:t>
            </a:r>
            <a:endParaRPr lang="en-US" altLang="zh-TW" dirty="0"/>
          </a:p>
          <a:p>
            <a:r>
              <a:rPr lang="zh-TW" altLang="en-US" dirty="0"/>
              <a:t>指導教授 </a:t>
            </a:r>
            <a:r>
              <a:rPr lang="en-US" altLang="zh-TW" dirty="0"/>
              <a:t>:</a:t>
            </a:r>
            <a:r>
              <a:rPr lang="zh-TW" altLang="en-US" dirty="0"/>
              <a:t> 張隆紋 教授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18396" y="2064603"/>
            <a:ext cx="10355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/>
              <a:t>A Second Order Feedback Network </a:t>
            </a:r>
          </a:p>
          <a:p>
            <a:r>
              <a:rPr lang="en-US" altLang="zh-TW" sz="4800" dirty="0"/>
              <a:t>for Single Image Super Resolution</a:t>
            </a:r>
            <a:endParaRPr lang="zh-TW" altLang="zh-TW" sz="48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FA0ABB-0F00-44AF-A385-A6ACC2AC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774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17730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386759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55787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2353" y="2079811"/>
            <a:ext cx="161454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SRFBN [1]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GMFN [2]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47C224C-CE19-41E9-A0CF-6D63A268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5" y="1855694"/>
            <a:ext cx="9474402" cy="312369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D1EFA03-2736-4F44-A6A4-73EDC220F871}"/>
              </a:ext>
            </a:extLst>
          </p:cNvPr>
          <p:cNvSpPr txBox="1"/>
          <p:nvPr/>
        </p:nvSpPr>
        <p:spPr>
          <a:xfrm>
            <a:off x="3818925" y="6230399"/>
            <a:ext cx="70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[1] Z. Li, J. Yang, Z. Liu, X. Yang, G. Jeon, W. Wu, “Feedback Network for Image Super-Resolution,” </a:t>
            </a:r>
          </a:p>
          <a:p>
            <a:r>
              <a:rPr lang="en-US" altLang="zh-TW" sz="1200" dirty="0"/>
              <a:t>In </a:t>
            </a:r>
            <a:r>
              <a:rPr lang="en-US" altLang="zh-TW" sz="1200" i="1" dirty="0"/>
              <a:t>CVPR</a:t>
            </a:r>
            <a:r>
              <a:rPr lang="en-US" altLang="zh-TW" sz="1200" dirty="0"/>
              <a:t>, 2019</a:t>
            </a:r>
            <a:endParaRPr lang="zh-TW" altLang="en-US" sz="1200" dirty="0"/>
          </a:p>
        </p:txBody>
      </p:sp>
      <p:sp>
        <p:nvSpPr>
          <p:cNvPr id="10" name="圓角矩形 7">
            <a:extLst>
              <a:ext uri="{FF2B5EF4-FFF2-40B4-BE49-F238E27FC236}">
                <a16:creationId xmlns:a16="http://schemas.microsoft.com/office/drawing/2014/main" id="{2B74DB1E-0481-4D2E-9EB0-188FD77F7787}"/>
              </a:ext>
            </a:extLst>
          </p:cNvPr>
          <p:cNvSpPr/>
          <p:nvPr/>
        </p:nvSpPr>
        <p:spPr>
          <a:xfrm>
            <a:off x="233083" y="524721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A3FEF45-6F97-4B14-93F5-B23E06F9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46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17730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386759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55787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2353" y="2079811"/>
            <a:ext cx="1614545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SRFBN [1]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GMFN [2]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D3A6D38-E36B-4043-8382-78DED399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98" y="3420388"/>
            <a:ext cx="8323137" cy="253607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462342E-E7A8-4B63-91B1-B0E5AFD65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80" y="172693"/>
            <a:ext cx="6012920" cy="2779152"/>
          </a:xfrm>
          <a:prstGeom prst="rect">
            <a:avLst/>
          </a:prstGeom>
        </p:spPr>
      </p:pic>
      <p:sp>
        <p:nvSpPr>
          <p:cNvPr id="12" name="圓角矩形 7">
            <a:extLst>
              <a:ext uri="{FF2B5EF4-FFF2-40B4-BE49-F238E27FC236}">
                <a16:creationId xmlns:a16="http://schemas.microsoft.com/office/drawing/2014/main" id="{29BAAB44-87C1-41A2-BB00-FCA374001A50}"/>
              </a:ext>
            </a:extLst>
          </p:cNvPr>
          <p:cNvSpPr/>
          <p:nvPr/>
        </p:nvSpPr>
        <p:spPr>
          <a:xfrm>
            <a:off x="233083" y="524721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7736D24-A90A-468F-9E88-0729392BD420}"/>
              </a:ext>
            </a:extLst>
          </p:cNvPr>
          <p:cNvSpPr txBox="1"/>
          <p:nvPr/>
        </p:nvSpPr>
        <p:spPr>
          <a:xfrm>
            <a:off x="3818925" y="6230399"/>
            <a:ext cx="7089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[1]</a:t>
            </a:r>
            <a:r>
              <a:rPr lang="zh-TW" altLang="en-US" sz="1200" dirty="0"/>
              <a:t> </a:t>
            </a:r>
            <a:r>
              <a:rPr lang="en-US" altLang="zh-TW" sz="1200" dirty="0"/>
              <a:t>Z. Li, J. Yang, Z. Liu, X. Yang, G. Jeon, W. Wu, “Feedback Network for Image Super-Resolution,” </a:t>
            </a:r>
          </a:p>
          <a:p>
            <a:r>
              <a:rPr lang="en-US" altLang="zh-TW" sz="1200" dirty="0"/>
              <a:t>In </a:t>
            </a:r>
            <a:r>
              <a:rPr lang="en-US" altLang="zh-TW" sz="1200" i="1" dirty="0"/>
              <a:t>CVPR</a:t>
            </a:r>
            <a:r>
              <a:rPr lang="en-US" altLang="zh-TW" sz="1200" dirty="0"/>
              <a:t>, 2019</a:t>
            </a:r>
            <a:endParaRPr lang="zh-TW" altLang="en-US" sz="12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FD5CFD-6A48-406F-BB80-31A7A8C3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11</a:t>
            </a:fld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129EADD-AE3B-448A-A919-9932E3BCE6FC}"/>
              </a:ext>
            </a:extLst>
          </p:cNvPr>
          <p:cNvCxnSpPr>
            <a:cxnSpLocks/>
          </p:cNvCxnSpPr>
          <p:nvPr/>
        </p:nvCxnSpPr>
        <p:spPr>
          <a:xfrm flipH="1">
            <a:off x="2786743" y="2021435"/>
            <a:ext cx="3209261" cy="120434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D727967-A128-4A69-BA35-CD231C353C3E}"/>
              </a:ext>
            </a:extLst>
          </p:cNvPr>
          <p:cNvCxnSpPr>
            <a:cxnSpLocks/>
          </p:cNvCxnSpPr>
          <p:nvPr/>
        </p:nvCxnSpPr>
        <p:spPr>
          <a:xfrm flipH="1" flipV="1">
            <a:off x="7396240" y="2024743"/>
            <a:ext cx="4267586" cy="120104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472061D-A89D-4EEC-9E48-701C76892C6D}"/>
              </a:ext>
            </a:extLst>
          </p:cNvPr>
          <p:cNvSpPr/>
          <p:nvPr/>
        </p:nvSpPr>
        <p:spPr>
          <a:xfrm>
            <a:off x="2797629" y="3225782"/>
            <a:ext cx="8866197" cy="287021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06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17730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386759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55787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2353" y="2079811"/>
            <a:ext cx="1640193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SRFBN [1]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GMFN [2]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5EB907-CA08-4517-B818-5E81CE46AC89}"/>
              </a:ext>
            </a:extLst>
          </p:cNvPr>
          <p:cNvSpPr txBox="1"/>
          <p:nvPr/>
        </p:nvSpPr>
        <p:spPr>
          <a:xfrm>
            <a:off x="3622014" y="6281769"/>
            <a:ext cx="7725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[2] Q. Li, Z. Li, L. Lu, G. Jeon, K. Liu, X. Yang, “Gated Multiple Feedback Network for Image Super-Resolution,”</a:t>
            </a:r>
          </a:p>
          <a:p>
            <a:r>
              <a:rPr lang="en-US" altLang="zh-TW" sz="1200" dirty="0"/>
              <a:t>In</a:t>
            </a:r>
            <a:r>
              <a:rPr lang="en-US" altLang="zh-TW" sz="1200" i="1" dirty="0"/>
              <a:t> BMVC</a:t>
            </a:r>
            <a:r>
              <a:rPr lang="en-US" altLang="zh-TW" sz="1200" dirty="0"/>
              <a:t>, 2019</a:t>
            </a:r>
            <a:endParaRPr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91D87EC-213E-4386-A42F-01BF887F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0" y="989557"/>
            <a:ext cx="9682480" cy="4590780"/>
          </a:xfrm>
          <a:prstGeom prst="rect">
            <a:avLst/>
          </a:prstGeom>
        </p:spPr>
      </p:pic>
      <p:sp>
        <p:nvSpPr>
          <p:cNvPr id="11" name="圓角矩形 7">
            <a:extLst>
              <a:ext uri="{FF2B5EF4-FFF2-40B4-BE49-F238E27FC236}">
                <a16:creationId xmlns:a16="http://schemas.microsoft.com/office/drawing/2014/main" id="{7F9F81C5-951E-4CA5-A8B1-A26B94CCE574}"/>
              </a:ext>
            </a:extLst>
          </p:cNvPr>
          <p:cNvSpPr/>
          <p:nvPr/>
        </p:nvSpPr>
        <p:spPr>
          <a:xfrm>
            <a:off x="233083" y="524721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2CA2F9B-C0D3-4A6B-AED2-0DC1E19B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0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69858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538886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43975" y="2770093"/>
            <a:ext cx="1646605" cy="1704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Outer loop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Inner loop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CG</a:t>
            </a:r>
          </a:p>
        </p:txBody>
      </p:sp>
      <p:sp>
        <p:nvSpPr>
          <p:cNvPr id="10" name="圓角矩形 7">
            <a:extLst>
              <a:ext uri="{FF2B5EF4-FFF2-40B4-BE49-F238E27FC236}">
                <a16:creationId xmlns:a16="http://schemas.microsoft.com/office/drawing/2014/main" id="{C2EDDF2E-0DCD-414E-82EC-B36AC430C912}"/>
              </a:ext>
            </a:extLst>
          </p:cNvPr>
          <p:cNvSpPr/>
          <p:nvPr/>
        </p:nvSpPr>
        <p:spPr>
          <a:xfrm>
            <a:off x="233083" y="607915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CF5FC1-6D06-4DB4-AC2E-8A76C3BF6253}"/>
              </a:ext>
            </a:extLst>
          </p:cNvPr>
          <p:cNvSpPr/>
          <p:nvPr/>
        </p:nvSpPr>
        <p:spPr>
          <a:xfrm>
            <a:off x="3619717" y="6031258"/>
            <a:ext cx="6834130" cy="56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Figure 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</a:rPr>
              <a:t>4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. The proposed second order feedback network (SOFN)</a:t>
            </a:r>
            <a:endParaRPr lang="zh-TW" altLang="zh-TW" sz="1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422BB22-940A-484A-96D1-9DA5884F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BAF438-0837-4DE8-BE68-0B598B0F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75" y="3429000"/>
            <a:ext cx="5596613" cy="25056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4EFBBA8-3B28-461E-8EBC-4D2378784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343" y="602858"/>
            <a:ext cx="7462546" cy="25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5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69858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538886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43975" y="2770093"/>
            <a:ext cx="1681871" cy="1704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Outer loop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Inner loop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CG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AF1C91C-B757-4856-973E-1D83D28919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4" y="678959"/>
            <a:ext cx="8422006" cy="5500081"/>
          </a:xfrm>
          <a:prstGeom prst="rect">
            <a:avLst/>
          </a:prstGeom>
          <a:noFill/>
        </p:spPr>
      </p:pic>
      <p:sp>
        <p:nvSpPr>
          <p:cNvPr id="10" name="圓角矩形 7">
            <a:extLst>
              <a:ext uri="{FF2B5EF4-FFF2-40B4-BE49-F238E27FC236}">
                <a16:creationId xmlns:a16="http://schemas.microsoft.com/office/drawing/2014/main" id="{A8F2097E-EDA4-43F9-8F5F-31275C238B3A}"/>
              </a:ext>
            </a:extLst>
          </p:cNvPr>
          <p:cNvSpPr/>
          <p:nvPr/>
        </p:nvSpPr>
        <p:spPr>
          <a:xfrm>
            <a:off x="233083" y="607915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B6CE99-1B42-4347-A1EF-3734C95A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277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69858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538886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43975" y="2770093"/>
            <a:ext cx="1646605" cy="1704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Outer loop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Inner loop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CG</a:t>
            </a:r>
          </a:p>
        </p:txBody>
      </p:sp>
      <p:sp>
        <p:nvSpPr>
          <p:cNvPr id="9" name="圓角矩形 7">
            <a:extLst>
              <a:ext uri="{FF2B5EF4-FFF2-40B4-BE49-F238E27FC236}">
                <a16:creationId xmlns:a16="http://schemas.microsoft.com/office/drawing/2014/main" id="{DBDDBAC4-13C1-4D5F-A263-B5783ACBDE3A}"/>
              </a:ext>
            </a:extLst>
          </p:cNvPr>
          <p:cNvSpPr/>
          <p:nvPr/>
        </p:nvSpPr>
        <p:spPr>
          <a:xfrm>
            <a:off x="233083" y="607915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62480F2B-955E-49D9-809F-995DA89E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696693D-FC45-4952-ADDE-A8CAE826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596" y="52513"/>
            <a:ext cx="8943607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3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69858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538886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43975" y="2770093"/>
            <a:ext cx="1646605" cy="1704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Outer loop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Inner loop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CG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795476-FDD0-4588-B463-53084B9C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49" y="390654"/>
            <a:ext cx="5895632" cy="213275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1E44833-3EBF-41FB-8F55-7240E0D1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53" y="2785723"/>
            <a:ext cx="3891424" cy="128655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DE82071-9127-4748-BBC8-3202B66F82FB}"/>
              </a:ext>
            </a:extLst>
          </p:cNvPr>
          <p:cNvSpPr txBox="1"/>
          <p:nvPr/>
        </p:nvSpPr>
        <p:spPr>
          <a:xfrm>
            <a:off x="2979506" y="4551452"/>
            <a:ext cx="8301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deconvolution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 and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down-sampling convolution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with a short residual connection to construct an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iteratively up- and down-sampling block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up- and down-sampling structure is proved to effectively address the mutual mapping between low and high-resolution image by DBPN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BCF22448-89D1-4FC5-B16F-95FB6273F422}"/>
              </a:ext>
            </a:extLst>
          </p:cNvPr>
          <p:cNvSpPr/>
          <p:nvPr/>
        </p:nvSpPr>
        <p:spPr>
          <a:xfrm>
            <a:off x="233083" y="607915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228EA53-95F5-4B2E-98B4-BFDAA60F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22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2217274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Comparison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TW" dirty="0"/>
          </a:p>
        </p:txBody>
      </p:sp>
      <p:sp>
        <p:nvSpPr>
          <p:cNvPr id="9" name="圓角矩形 7">
            <a:extLst>
              <a:ext uri="{FF2B5EF4-FFF2-40B4-BE49-F238E27FC236}">
                <a16:creationId xmlns:a16="http://schemas.microsoft.com/office/drawing/2014/main" id="{43D7580C-28A6-4DF4-A257-716DE761359C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內容版面配置區 8">
            <a:extLst>
              <a:ext uri="{FF2B5EF4-FFF2-40B4-BE49-F238E27FC236}">
                <a16:creationId xmlns:a16="http://schemas.microsoft.com/office/drawing/2014/main" id="{2B36E647-5F77-4464-8945-0C90B590E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713" y="1703467"/>
            <a:ext cx="8712485" cy="3459938"/>
          </a:xfrm>
        </p:spPr>
        <p:txBody>
          <a:bodyPr/>
          <a:lstStyle/>
          <a:p>
            <a:pPr marL="342900" indent="-342900" algn="just">
              <a:buSzPct val="50000"/>
              <a:buFont typeface="Wingdings" panose="05000000000000000000" pitchFamily="2" charset="2"/>
              <a:buChar char="n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800 images from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DIV2K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2650 images from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Flickr2K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our training data.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SzPct val="50000"/>
              <a:buFont typeface="Wingdings" panose="05000000000000000000" pitchFamily="2" charset="2"/>
              <a:buChar char="n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MATLAB to generate bicubic down-sampling (BI) LR images from its corresponding ground truth HR images.</a:t>
            </a:r>
          </a:p>
          <a:p>
            <a:pPr marL="0" indent="0" algn="just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SzPct val="50000"/>
              <a:buFont typeface="Wingdings" panose="05000000000000000000" pitchFamily="2" charset="2"/>
              <a:buChar char="n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testing, we use five standard SR benchmarks: Set5, Set14, B100, Urban100, Manga109.</a:t>
            </a:r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BB3F24E8-46C2-4330-B91A-4E33858A77A1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6A3162-BD14-414F-B496-D13C82D5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00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2166042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Comparison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9286A68-3974-40CF-B808-85A7B2606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830919"/>
              </p:ext>
            </p:extLst>
          </p:nvPr>
        </p:nvGraphicFramePr>
        <p:xfrm>
          <a:off x="2854960" y="1622611"/>
          <a:ext cx="8878824" cy="402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715">
                  <a:extLst>
                    <a:ext uri="{9D8B030D-6E8A-4147-A177-3AD203B41FA5}">
                      <a16:colId xmlns:a16="http://schemas.microsoft.com/office/drawing/2014/main" val="1229164568"/>
                    </a:ext>
                  </a:extLst>
                </a:gridCol>
                <a:gridCol w="5694109">
                  <a:extLst>
                    <a:ext uri="{9D8B030D-6E8A-4147-A177-3AD203B41FA5}">
                      <a16:colId xmlns:a16="http://schemas.microsoft.com/office/drawing/2014/main" val="398932921"/>
                    </a:ext>
                  </a:extLst>
                </a:gridCol>
              </a:tblGrid>
              <a:tr h="32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Subjects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Details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35723"/>
                  </a:ext>
                </a:extLst>
              </a:tr>
              <a:tr h="3236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Patch size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60 (for x2</a:t>
                      </a:r>
                      <a:r>
                        <a:rPr lang="en-US" altLang="zh-TW" baseline="0" dirty="0"/>
                        <a:t> scale</a:t>
                      </a:r>
                      <a:r>
                        <a:rPr lang="en-US" altLang="zh-TW" dirty="0"/>
                        <a:t>),</a:t>
                      </a:r>
                      <a:r>
                        <a:rPr lang="en-US" altLang="zh-TW" baseline="0" dirty="0"/>
                        <a:t> 50 </a:t>
                      </a:r>
                      <a:r>
                        <a:rPr lang="en-US" altLang="zh-TW" dirty="0"/>
                        <a:t>(for x3</a:t>
                      </a:r>
                      <a:r>
                        <a:rPr lang="en-US" altLang="zh-TW" baseline="0" dirty="0"/>
                        <a:t> scale</a:t>
                      </a:r>
                      <a:r>
                        <a:rPr lang="en-US" altLang="zh-TW" dirty="0"/>
                        <a:t>), 40 (for x4 scale)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742811"/>
                  </a:ext>
                </a:extLst>
              </a:tr>
              <a:tr h="32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Dataset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DIV2K, Flickr2K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326270"/>
                  </a:ext>
                </a:extLst>
              </a:tr>
              <a:tr h="32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 of Training</a:t>
                      </a:r>
                      <a:r>
                        <a:rPr lang="en-US" altLang="zh-TW" baseline="0" dirty="0"/>
                        <a:t> images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3450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879447"/>
                  </a:ext>
                </a:extLst>
              </a:tr>
              <a:tr h="32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Batch size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25816"/>
                  </a:ext>
                </a:extLst>
              </a:tr>
              <a:tr h="32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Optimizer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ADAM -&gt;(β1, β2) = (0.9, 0.999)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693110"/>
                  </a:ext>
                </a:extLst>
              </a:tr>
              <a:tr h="3236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Learning rate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Initialize to 0.0002,decade to half every 200 epochs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3567"/>
                  </a:ext>
                </a:extLst>
              </a:tr>
              <a:tr h="3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Loss function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L1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498691"/>
                  </a:ext>
                </a:extLst>
              </a:tr>
              <a:tr h="3236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Data</a:t>
                      </a:r>
                      <a:r>
                        <a:rPr lang="en-US" altLang="zh-TW" baseline="0" dirty="0"/>
                        <a:t> augmentation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Randomly flips and rotations (8 directions)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964148"/>
                  </a:ext>
                </a:extLst>
              </a:tr>
              <a:tr h="32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Machine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RTX 2080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baseline="0" dirty="0" err="1"/>
                        <a:t>Ti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03170"/>
                  </a:ext>
                </a:extLst>
              </a:tr>
              <a:tr h="32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Implementation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Pytorch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963272"/>
                  </a:ext>
                </a:extLst>
              </a:tr>
            </a:tbl>
          </a:graphicData>
        </a:graphic>
      </p:graphicFrame>
      <p:sp>
        <p:nvSpPr>
          <p:cNvPr id="10" name="圓角矩形 7">
            <a:extLst>
              <a:ext uri="{FF2B5EF4-FFF2-40B4-BE49-F238E27FC236}">
                <a16:creationId xmlns:a16="http://schemas.microsoft.com/office/drawing/2014/main" id="{690B83D3-F3B6-40E1-8637-F0A58CEEDAE1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01755154-593A-4CDC-AF4D-32AC3A86E887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9D05E4-82CE-4E66-A617-87440302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11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2166042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Comparison</a:t>
            </a:r>
          </a:p>
        </p:txBody>
      </p:sp>
      <p:sp>
        <p:nvSpPr>
          <p:cNvPr id="10" name="圓角矩形 7">
            <a:extLst>
              <a:ext uri="{FF2B5EF4-FFF2-40B4-BE49-F238E27FC236}">
                <a16:creationId xmlns:a16="http://schemas.microsoft.com/office/drawing/2014/main" id="{690B83D3-F3B6-40E1-8637-F0A58CEEDAE1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B100C8-844F-45ED-8B7A-F615E4D9CBD3}"/>
              </a:ext>
            </a:extLst>
          </p:cNvPr>
          <p:cNvSpPr txBox="1"/>
          <p:nvPr/>
        </p:nvSpPr>
        <p:spPr>
          <a:xfrm>
            <a:off x="3102796" y="2220595"/>
            <a:ext cx="86611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numbers of convolution group (CG) are set to be 4 and the groups of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rerouted features </a:t>
            </a:r>
            <a:r>
              <a:rPr lang="en-US" altLang="zh-TW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set to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experimentally find that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scale factor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suitable for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numbers of outer loop and inner loop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So, we especially use different setting for each scale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7">
            <a:extLst>
              <a:ext uri="{FF2B5EF4-FFF2-40B4-BE49-F238E27FC236}">
                <a16:creationId xmlns:a16="http://schemas.microsoft.com/office/drawing/2014/main" id="{4C795C72-1BB8-4C9B-A7CC-6E016B8C1F4A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DBD4052-86C2-4BE8-8F53-40242055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31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Introduction</a:t>
            </a:r>
          </a:p>
          <a:p>
            <a:r>
              <a:rPr lang="en-US" altLang="zh-TW" sz="3600" dirty="0"/>
              <a:t>Related work</a:t>
            </a:r>
          </a:p>
          <a:p>
            <a:r>
              <a:rPr lang="en-US" altLang="zh-TW" sz="3600" dirty="0"/>
              <a:t>Proposed method</a:t>
            </a:r>
          </a:p>
          <a:p>
            <a:r>
              <a:rPr lang="en-US" altLang="zh-TW" sz="3600" dirty="0"/>
              <a:t>Experiments</a:t>
            </a:r>
          </a:p>
          <a:p>
            <a:r>
              <a:rPr lang="en-US" altLang="zh-TW" sz="3600" dirty="0"/>
              <a:t>Results</a:t>
            </a:r>
          </a:p>
          <a:p>
            <a:r>
              <a:rPr lang="en-US" altLang="zh-TW" sz="3600" dirty="0"/>
              <a:t>Conclusion</a:t>
            </a:r>
            <a:endParaRPr lang="zh-TW" altLang="en-US" sz="36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69848" y="717177"/>
            <a:ext cx="1657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>
                <a:latin typeface="+mj-lt"/>
              </a:rPr>
              <a:t>outline</a:t>
            </a:r>
            <a:endParaRPr lang="zh-TW" altLang="en-US" sz="5400" dirty="0">
              <a:latin typeface="+mj-lt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53FD27-0C59-4F6D-8683-9705AC8C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476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3">
            <a:extLst>
              <a:ext uri="{FF2B5EF4-FFF2-40B4-BE49-F238E27FC236}">
                <a16:creationId xmlns:a16="http://schemas.microsoft.com/office/drawing/2014/main" id="{96CB0553-BC14-4145-9D64-1BF86A8CFC53}"/>
              </a:ext>
            </a:extLst>
          </p:cNvPr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4">
            <a:extLst>
              <a:ext uri="{FF2B5EF4-FFF2-40B4-BE49-F238E27FC236}">
                <a16:creationId xmlns:a16="http://schemas.microsoft.com/office/drawing/2014/main" id="{3CED6F5A-1B68-4602-AB23-533760CBEE45}"/>
              </a:ext>
            </a:extLst>
          </p:cNvPr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5">
            <a:extLst>
              <a:ext uri="{FF2B5EF4-FFF2-40B4-BE49-F238E27FC236}">
                <a16:creationId xmlns:a16="http://schemas.microsoft.com/office/drawing/2014/main" id="{F4E5EC35-9793-4467-BC00-26A52D5B71AC}"/>
              </a:ext>
            </a:extLst>
          </p:cNvPr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6">
            <a:extLst>
              <a:ext uri="{FF2B5EF4-FFF2-40B4-BE49-F238E27FC236}">
                <a16:creationId xmlns:a16="http://schemas.microsoft.com/office/drawing/2014/main" id="{23E1136B-A15F-4233-8821-362F9C89470B}"/>
              </a:ext>
            </a:extLst>
          </p:cNvPr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7">
            <a:extLst>
              <a:ext uri="{FF2B5EF4-FFF2-40B4-BE49-F238E27FC236}">
                <a16:creationId xmlns:a16="http://schemas.microsoft.com/office/drawing/2014/main" id="{77A7726F-AADE-4938-83A6-575C9223B0C1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2CB6F0-374E-45DB-A0DC-19E1B6243B55}"/>
              </a:ext>
            </a:extLst>
          </p:cNvPr>
          <p:cNvSpPr txBox="1"/>
          <p:nvPr/>
        </p:nvSpPr>
        <p:spPr>
          <a:xfrm>
            <a:off x="233083" y="3460375"/>
            <a:ext cx="2127505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Comparison</a:t>
            </a:r>
          </a:p>
        </p:txBody>
      </p:sp>
      <p:sp>
        <p:nvSpPr>
          <p:cNvPr id="14" name="圓角矩形 7">
            <a:extLst>
              <a:ext uri="{FF2B5EF4-FFF2-40B4-BE49-F238E27FC236}">
                <a16:creationId xmlns:a16="http://schemas.microsoft.com/office/drawing/2014/main" id="{77BF751A-8340-47ED-BA17-BC8032BFE23D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704D26-EB32-4AA0-80B5-D7475A5A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6A9FF4-0669-4436-B3C1-F3CA91EC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04" y="1303338"/>
            <a:ext cx="9450970" cy="454448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32D4BE1-A607-4CD1-881A-5827E1833601}"/>
              </a:ext>
            </a:extLst>
          </p:cNvPr>
          <p:cNvSpPr/>
          <p:nvPr/>
        </p:nvSpPr>
        <p:spPr>
          <a:xfrm>
            <a:off x="4626019" y="638434"/>
            <a:ext cx="5214825" cy="561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304800" algn="ctr">
              <a:lnSpc>
                <a:spcPct val="200000"/>
              </a:lnSpc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</a:rPr>
              <a:t>Table 2. PSNR/SSIM results compared with SOFN</a:t>
            </a:r>
            <a:endParaRPr lang="zh-TW" altLang="zh-TW" sz="1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341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2127505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Comparison</a:t>
            </a:r>
          </a:p>
        </p:txBody>
      </p:sp>
      <p:sp>
        <p:nvSpPr>
          <p:cNvPr id="15" name="圓角矩形 7">
            <a:extLst>
              <a:ext uri="{FF2B5EF4-FFF2-40B4-BE49-F238E27FC236}">
                <a16:creationId xmlns:a16="http://schemas.microsoft.com/office/drawing/2014/main" id="{218CD29B-5FEB-4365-B28D-6088EC77B9D2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94EB935-0789-4B52-AE5E-7F41DAC9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6219A0-A86D-47AB-B978-B575D333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27" y="744525"/>
            <a:ext cx="8441592" cy="50024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5EA94A3-5766-44B5-AA77-3E2D439712C2}"/>
              </a:ext>
            </a:extLst>
          </p:cNvPr>
          <p:cNvSpPr/>
          <p:nvPr/>
        </p:nvSpPr>
        <p:spPr>
          <a:xfrm>
            <a:off x="3502545" y="5746950"/>
            <a:ext cx="7403156" cy="56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ctr">
              <a:lnSpc>
                <a:spcPct val="200000"/>
              </a:lnSpc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</a:rPr>
              <a:t>Figure 8. PSNR on Manga109 and number of parameters for x4 scale.</a:t>
            </a:r>
            <a:endParaRPr lang="zh-TW" altLang="zh-TW" sz="12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5602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2127505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Comparison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TW" b="1" u="sng" dirty="0"/>
          </a:p>
        </p:txBody>
      </p:sp>
      <p:sp>
        <p:nvSpPr>
          <p:cNvPr id="12" name="圓角矩形 7">
            <a:extLst>
              <a:ext uri="{FF2B5EF4-FFF2-40B4-BE49-F238E27FC236}">
                <a16:creationId xmlns:a16="http://schemas.microsoft.com/office/drawing/2014/main" id="{3EBEDD44-B74A-4E11-A731-48E4CDE0A98F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09C4F82-41AB-4585-9846-188BB621C2B4}"/>
              </a:ext>
            </a:extLst>
          </p:cNvPr>
          <p:cNvSpPr txBox="1"/>
          <p:nvPr/>
        </p:nvSpPr>
        <p:spPr>
          <a:xfrm>
            <a:off x="2876763" y="1147381"/>
            <a:ext cx="87193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 shows that the relationship of inner loop and outer loop on Urban100 for x4 scale.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loop and outer loop are both indispensable.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inner loop and outer loop appropriately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perform the highest PSNR and SSIM.</a:t>
            </a:r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60D800F0-E091-4045-9B31-9B4C95D94BAD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703A44-2EA0-443F-931C-81BFC31F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14A1BA-677C-4A5B-B36B-E2912767D8A4}"/>
              </a:ext>
            </a:extLst>
          </p:cNvPr>
          <p:cNvSpPr/>
          <p:nvPr/>
        </p:nvSpPr>
        <p:spPr>
          <a:xfrm>
            <a:off x="3725816" y="4009019"/>
            <a:ext cx="7021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Table 3. comparison with difference numbers of inner loop and outer loop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134120-861F-4862-BE6A-42149881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10" y="4452738"/>
            <a:ext cx="8526836" cy="15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2127505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Comparison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TW" b="1" u="sng" dirty="0"/>
          </a:p>
        </p:txBody>
      </p:sp>
      <p:sp>
        <p:nvSpPr>
          <p:cNvPr id="12" name="圓角矩形 7">
            <a:extLst>
              <a:ext uri="{FF2B5EF4-FFF2-40B4-BE49-F238E27FC236}">
                <a16:creationId xmlns:a16="http://schemas.microsoft.com/office/drawing/2014/main" id="{3EBEDD44-B74A-4E11-A731-48E4CDE0A98F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4EEC33-6F25-4A1F-9858-E192CE589402}"/>
              </a:ext>
            </a:extLst>
          </p:cNvPr>
          <p:cNvSpPr txBox="1"/>
          <p:nvPr/>
        </p:nvSpPr>
        <p:spPr>
          <a:xfrm>
            <a:off x="3010327" y="756372"/>
            <a:ext cx="8239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convolution group (CG) design, we use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iterative up- and down-sampling convolution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construct our CG. Here, we compare such structure with simply stacking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7x7 convolution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see the effect of the structure.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3629B336-7901-49AF-AB7F-A73C62745521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F22F494-B27C-453D-A65B-E81ABCAA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23</a:t>
            </a:fld>
            <a:endParaRPr lang="zh-TW" altLang="en-US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F3F4C8C-C1C1-4221-94DD-2801A6FB7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9211"/>
              </p:ext>
            </p:extLst>
          </p:nvPr>
        </p:nvGraphicFramePr>
        <p:xfrm>
          <a:off x="4415738" y="2859791"/>
          <a:ext cx="5429052" cy="1409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9684">
                  <a:extLst>
                    <a:ext uri="{9D8B030D-6E8A-4147-A177-3AD203B41FA5}">
                      <a16:colId xmlns:a16="http://schemas.microsoft.com/office/drawing/2014/main" val="422503668"/>
                    </a:ext>
                  </a:extLst>
                </a:gridCol>
                <a:gridCol w="1809684">
                  <a:extLst>
                    <a:ext uri="{9D8B030D-6E8A-4147-A177-3AD203B41FA5}">
                      <a16:colId xmlns:a16="http://schemas.microsoft.com/office/drawing/2014/main" val="786727765"/>
                    </a:ext>
                  </a:extLst>
                </a:gridCol>
                <a:gridCol w="1809684">
                  <a:extLst>
                    <a:ext uri="{9D8B030D-6E8A-4147-A177-3AD203B41FA5}">
                      <a16:colId xmlns:a16="http://schemas.microsoft.com/office/drawing/2014/main" val="3205842146"/>
                    </a:ext>
                  </a:extLst>
                </a:gridCol>
              </a:tblGrid>
              <a:tr h="4147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Urban100(x4)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 conv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Iterative 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updown</a:t>
                      </a:r>
                      <a:endParaRPr lang="en-US" altLang="zh-TW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(ours)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184380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26.03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26.63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188161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0.7843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0.8017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2808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5CF5394-EEDA-4268-AE16-5E7FDE8BD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113547"/>
              </p:ext>
            </p:extLst>
          </p:nvPr>
        </p:nvGraphicFramePr>
        <p:xfrm>
          <a:off x="4415739" y="5164045"/>
          <a:ext cx="5429052" cy="1409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9684">
                  <a:extLst>
                    <a:ext uri="{9D8B030D-6E8A-4147-A177-3AD203B41FA5}">
                      <a16:colId xmlns:a16="http://schemas.microsoft.com/office/drawing/2014/main" val="1818906301"/>
                    </a:ext>
                  </a:extLst>
                </a:gridCol>
                <a:gridCol w="1809684">
                  <a:extLst>
                    <a:ext uri="{9D8B030D-6E8A-4147-A177-3AD203B41FA5}">
                      <a16:colId xmlns:a16="http://schemas.microsoft.com/office/drawing/2014/main" val="2058094274"/>
                    </a:ext>
                  </a:extLst>
                </a:gridCol>
                <a:gridCol w="1809684">
                  <a:extLst>
                    <a:ext uri="{9D8B030D-6E8A-4147-A177-3AD203B41FA5}">
                      <a16:colId xmlns:a16="http://schemas.microsoft.com/office/drawing/2014/main" val="1733360222"/>
                    </a:ext>
                  </a:extLst>
                </a:gridCol>
              </a:tblGrid>
              <a:tr h="4147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B100(x4)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 conv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Iterative 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updown</a:t>
                      </a:r>
                      <a:endParaRPr lang="en-US" altLang="zh-TW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(ours)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69225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PSNR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27.56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27.72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61387"/>
                  </a:ext>
                </a:extLst>
              </a:tr>
              <a:tr h="38455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SSIM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0.7351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0.7402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552027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80B55564-884B-4EFB-B986-45E4A3AB01AF}"/>
              </a:ext>
            </a:extLst>
          </p:cNvPr>
          <p:cNvSpPr/>
          <p:nvPr/>
        </p:nvSpPr>
        <p:spPr>
          <a:xfrm>
            <a:off x="3815564" y="2412961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Table 4. Urban100 comparison of different convolution group design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A47769-FA92-460B-BD2E-1281D44CF435}"/>
              </a:ext>
            </a:extLst>
          </p:cNvPr>
          <p:cNvSpPr/>
          <p:nvPr/>
        </p:nvSpPr>
        <p:spPr>
          <a:xfrm>
            <a:off x="4053140" y="4638550"/>
            <a:ext cx="615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Table 5. B100 comparison of different convolution group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6959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3D3351-94E2-4988-839D-32FC04C5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DBD37B3D-8902-4659-AFF4-8097FB15B02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圓角矩形 3">
            <a:extLst>
              <a:ext uri="{FF2B5EF4-FFF2-40B4-BE49-F238E27FC236}">
                <a16:creationId xmlns:a16="http://schemas.microsoft.com/office/drawing/2014/main" id="{1AB1703E-74D3-4757-9EDF-809982F0A05C}"/>
              </a:ext>
            </a:extLst>
          </p:cNvPr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4">
            <a:extLst>
              <a:ext uri="{FF2B5EF4-FFF2-40B4-BE49-F238E27FC236}">
                <a16:creationId xmlns:a16="http://schemas.microsoft.com/office/drawing/2014/main" id="{A1645BD1-C6A1-4071-97EE-7C0675DAD572}"/>
              </a:ext>
            </a:extLst>
          </p:cNvPr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5">
            <a:extLst>
              <a:ext uri="{FF2B5EF4-FFF2-40B4-BE49-F238E27FC236}">
                <a16:creationId xmlns:a16="http://schemas.microsoft.com/office/drawing/2014/main" id="{A9678E97-648D-4943-BF4D-26EA0B776EE4}"/>
              </a:ext>
            </a:extLst>
          </p:cNvPr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6">
            <a:extLst>
              <a:ext uri="{FF2B5EF4-FFF2-40B4-BE49-F238E27FC236}">
                <a16:creationId xmlns:a16="http://schemas.microsoft.com/office/drawing/2014/main" id="{9A915DCA-0C8D-4188-B8CD-7C7C387CDBFF}"/>
              </a:ext>
            </a:extLst>
          </p:cNvPr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9D258C-B8FD-4A6B-8DAD-D43A4FDC1411}"/>
              </a:ext>
            </a:extLst>
          </p:cNvPr>
          <p:cNvSpPr txBox="1"/>
          <p:nvPr/>
        </p:nvSpPr>
        <p:spPr>
          <a:xfrm>
            <a:off x="233083" y="3460375"/>
            <a:ext cx="2127505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Comparison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TW" b="1" u="sng" dirty="0"/>
          </a:p>
        </p:txBody>
      </p:sp>
      <p:sp>
        <p:nvSpPr>
          <p:cNvPr id="10" name="圓角矩形 7">
            <a:extLst>
              <a:ext uri="{FF2B5EF4-FFF2-40B4-BE49-F238E27FC236}">
                <a16:creationId xmlns:a16="http://schemas.microsoft.com/office/drawing/2014/main" id="{E4C1C6F8-FC0F-4F57-A2EC-7A409F80FDBE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8BF7CB3F-70E5-4956-A134-E494AA79A1AF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8134E19-2773-4754-ABA4-158FEC48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451" y="2241885"/>
            <a:ext cx="6981262" cy="418068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88C42A-B43C-49A1-81EF-97511CB4AAA0}"/>
              </a:ext>
            </a:extLst>
          </p:cNvPr>
          <p:cNvSpPr/>
          <p:nvPr/>
        </p:nvSpPr>
        <p:spPr>
          <a:xfrm>
            <a:off x="3176779" y="600158"/>
            <a:ext cx="7698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2000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Because we adopt SRFBN [1] as our network backbone, we want to especially compare the our SOFN with SRFBN.</a:t>
            </a:r>
            <a:endParaRPr lang="zh-TW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B46F3A9-774F-42EF-A446-A4A9A47D9AAB}"/>
              </a:ext>
            </a:extLst>
          </p:cNvPr>
          <p:cNvSpPr/>
          <p:nvPr/>
        </p:nvSpPr>
        <p:spPr>
          <a:xfrm>
            <a:off x="3330382" y="1721202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Table 6. comparison of PSNR / SSIM and running time of SOFN and SRFBN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11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2127505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Comparison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TW" b="1" u="sng" dirty="0"/>
          </a:p>
        </p:txBody>
      </p:sp>
      <p:sp>
        <p:nvSpPr>
          <p:cNvPr id="12" name="圓角矩形 7">
            <a:extLst>
              <a:ext uri="{FF2B5EF4-FFF2-40B4-BE49-F238E27FC236}">
                <a16:creationId xmlns:a16="http://schemas.microsoft.com/office/drawing/2014/main" id="{3EBEDD44-B74A-4E11-A731-48E4CDE0A98F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3CD6131-64DE-4FC1-BF56-F0852AC90459}"/>
              </a:ext>
            </a:extLst>
          </p:cNvPr>
          <p:cNvSpPr txBox="1"/>
          <p:nvPr/>
        </p:nvSpPr>
        <p:spPr>
          <a:xfrm>
            <a:off x="3128080" y="699247"/>
            <a:ext cx="84453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we also use the concept of the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feedback mechanism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GMFN [2]. So, here we especially compare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GMFN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[5] with our SOFN to verify the effectiveness of our model.</a:t>
            </a:r>
            <a:endParaRPr lang="zh-TW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C93D207-26D8-4A42-80AA-E65C0E26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373" y="1741854"/>
            <a:ext cx="9381544" cy="4448097"/>
          </a:xfrm>
          <a:prstGeom prst="rect">
            <a:avLst/>
          </a:prstGeom>
        </p:spPr>
      </p:pic>
      <p:sp>
        <p:nvSpPr>
          <p:cNvPr id="15" name="圓角矩形 7">
            <a:extLst>
              <a:ext uri="{FF2B5EF4-FFF2-40B4-BE49-F238E27FC236}">
                <a16:creationId xmlns:a16="http://schemas.microsoft.com/office/drawing/2014/main" id="{13DF39D3-0C51-4C9B-8FDA-3E64BC9A528C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C13E9A1-2EB1-4217-9CC2-FB41E72F9B4D}"/>
              </a:ext>
            </a:extLst>
          </p:cNvPr>
          <p:cNvSpPr txBox="1"/>
          <p:nvPr/>
        </p:nvSpPr>
        <p:spPr>
          <a:xfrm>
            <a:off x="3622014" y="6281769"/>
            <a:ext cx="7725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[2] Q. Li, Z. Li, L. Lu, G. Jeon, K. Liu, X. Yang, “Gated Multiple Feedback Network for Image Super-Resolution,”</a:t>
            </a:r>
          </a:p>
          <a:p>
            <a:r>
              <a:rPr lang="en-US" altLang="zh-TW" sz="1200" dirty="0"/>
              <a:t>In</a:t>
            </a:r>
            <a:r>
              <a:rPr lang="en-US" altLang="zh-TW" sz="1200" i="1" dirty="0"/>
              <a:t> BMVC</a:t>
            </a:r>
            <a:r>
              <a:rPr lang="en-US" altLang="zh-TW" sz="1200" dirty="0"/>
              <a:t>, 2019</a:t>
            </a:r>
            <a:endParaRPr lang="zh-TW" altLang="en-US" sz="1200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81341F0-42CD-4214-9D06-963026B8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109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2127505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Comparison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TW" b="1" u="sng" dirty="0"/>
          </a:p>
        </p:txBody>
      </p:sp>
      <p:sp>
        <p:nvSpPr>
          <p:cNvPr id="12" name="圓角矩形 7">
            <a:extLst>
              <a:ext uri="{FF2B5EF4-FFF2-40B4-BE49-F238E27FC236}">
                <a16:creationId xmlns:a16="http://schemas.microsoft.com/office/drawing/2014/main" id="{3EBEDD44-B74A-4E11-A731-48E4CDE0A98F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3A8CE9-C971-46EF-A7E0-C67E9D3F3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98" y="2289947"/>
            <a:ext cx="6183430" cy="22781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CC4D86-9F71-40AF-9C5B-1A18998B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63" y="4745301"/>
            <a:ext cx="3645100" cy="16064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8BD43EE-7084-4089-836E-D3815AB22A1F}"/>
              </a:ext>
            </a:extLst>
          </p:cNvPr>
          <p:cNvSpPr/>
          <p:nvPr/>
        </p:nvSpPr>
        <p:spPr>
          <a:xfrm>
            <a:off x="4489888" y="6529023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Figure 9. The schema of the residual dense block (RDB)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9AD6A4-DF0B-45B3-9DDA-5D21C14BE6DB}"/>
              </a:ext>
            </a:extLst>
          </p:cNvPr>
          <p:cNvSpPr/>
          <p:nvPr/>
        </p:nvSpPr>
        <p:spPr>
          <a:xfrm>
            <a:off x="2828816" y="222227"/>
            <a:ext cx="872618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kern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 denote the modified model as </a:t>
            </a:r>
            <a:r>
              <a:rPr lang="en-US" altLang="zh-TW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SOFN_RDB </a:t>
            </a:r>
            <a:r>
              <a:rPr lang="en-US" altLang="zh-TW" sz="2000" kern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indicate that </a:t>
            </a:r>
            <a:r>
              <a:rPr lang="en-US" altLang="zh-TW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CG is replaced with RDB now</a:t>
            </a:r>
            <a:r>
              <a:rPr lang="en-US" altLang="zh-TW" sz="2000" kern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altLang="zh-TW" sz="2000" kern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GMFN [2], we set eight 3x3 convolution layers with dense connection and set the residual scaling factor to 0.2. We set the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 loop </a:t>
            </a:r>
            <a:r>
              <a:rPr lang="en-US" altLang="zh-TW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2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with GMFN [2] and set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loop </a:t>
            </a:r>
            <a:r>
              <a:rPr lang="en-US" altLang="zh-TW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2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numbers of the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RDBs are set to 4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2000" kern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7">
            <a:extLst>
              <a:ext uri="{FF2B5EF4-FFF2-40B4-BE49-F238E27FC236}">
                <a16:creationId xmlns:a16="http://schemas.microsoft.com/office/drawing/2014/main" id="{6B266ED7-1913-4DA6-937B-878C54FF9F01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CCD03E12-E9DE-4EAF-8DB5-98F4A6E4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175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E43FDB58-FAB2-49B9-AD89-AD2C16591BB7}"/>
              </a:ext>
            </a:extLst>
          </p:cNvPr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C672FC3-6088-4A34-AD0A-2D6EAD51C31B}"/>
              </a:ext>
            </a:extLst>
          </p:cNvPr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48DED955-77A0-4DAC-9AAA-551360BC2715}"/>
              </a:ext>
            </a:extLst>
          </p:cNvPr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518AB8A-88BC-4403-AD3D-BC531B426882}"/>
              </a:ext>
            </a:extLst>
          </p:cNvPr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4FEC9AA-03E3-402F-82F7-F23F12DB4D78}"/>
              </a:ext>
            </a:extLst>
          </p:cNvPr>
          <p:cNvSpPr txBox="1"/>
          <p:nvPr/>
        </p:nvSpPr>
        <p:spPr>
          <a:xfrm>
            <a:off x="233083" y="3460375"/>
            <a:ext cx="2127505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Dataset prepare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Training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Comparison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TW" b="1" u="sng" dirty="0"/>
          </a:p>
        </p:txBody>
      </p:sp>
      <p:sp>
        <p:nvSpPr>
          <p:cNvPr id="9" name="圓角矩形 7">
            <a:extLst>
              <a:ext uri="{FF2B5EF4-FFF2-40B4-BE49-F238E27FC236}">
                <a16:creationId xmlns:a16="http://schemas.microsoft.com/office/drawing/2014/main" id="{DB5A5102-E3E1-44D6-86E6-21C096166FAD}"/>
              </a:ext>
            </a:extLst>
          </p:cNvPr>
          <p:cNvSpPr/>
          <p:nvPr/>
        </p:nvSpPr>
        <p:spPr>
          <a:xfrm>
            <a:off x="233083" y="4972024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5FE0CFA-8650-4290-A2D4-9E28CAC54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26632"/>
              </p:ext>
            </p:extLst>
          </p:nvPr>
        </p:nvGraphicFramePr>
        <p:xfrm>
          <a:off x="4009219" y="2026566"/>
          <a:ext cx="6385510" cy="3796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898">
                  <a:extLst>
                    <a:ext uri="{9D8B030D-6E8A-4147-A177-3AD203B41FA5}">
                      <a16:colId xmlns:a16="http://schemas.microsoft.com/office/drawing/2014/main" val="3659409623"/>
                    </a:ext>
                  </a:extLst>
                </a:gridCol>
                <a:gridCol w="2343806">
                  <a:extLst>
                    <a:ext uri="{9D8B030D-6E8A-4147-A177-3AD203B41FA5}">
                      <a16:colId xmlns:a16="http://schemas.microsoft.com/office/drawing/2014/main" val="354999534"/>
                    </a:ext>
                  </a:extLst>
                </a:gridCol>
                <a:gridCol w="2343806">
                  <a:extLst>
                    <a:ext uri="{9D8B030D-6E8A-4147-A177-3AD203B41FA5}">
                      <a16:colId xmlns:a16="http://schemas.microsoft.com/office/drawing/2014/main" val="750838446"/>
                    </a:ext>
                  </a:extLst>
                </a:gridCol>
              </a:tblGrid>
              <a:tr h="474521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SOFN_RDB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GMFN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3697585"/>
                  </a:ext>
                </a:extLst>
              </a:tr>
              <a:tr h="4745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5,770,561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9,864,152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6938201"/>
                  </a:ext>
                </a:extLst>
              </a:tr>
              <a:tr h="4745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32.61/0.8997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32.58/0.8994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60656095"/>
                  </a:ext>
                </a:extLst>
              </a:tr>
              <a:tr h="4745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Set14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28.86/0.7883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28.85/0.7881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3071681"/>
                  </a:ext>
                </a:extLst>
              </a:tr>
              <a:tr h="4745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B100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27.77/0.7424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27.75/0.7419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5484897"/>
                  </a:ext>
                </a:extLst>
              </a:tr>
              <a:tr h="4745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Urban100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26.78/0.8065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26.73/0.8052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624119"/>
                  </a:ext>
                </a:extLst>
              </a:tr>
              <a:tr h="4745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Manga109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31.37/0.9184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31.25/0.9171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8388828"/>
                  </a:ext>
                </a:extLst>
              </a:tr>
              <a:tr h="4745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Time (s)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0.0281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0.0204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77035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800FA808-2703-4D76-82D3-AB77980821AB}"/>
              </a:ext>
            </a:extLst>
          </p:cNvPr>
          <p:cNvSpPr/>
          <p:nvPr/>
        </p:nvSpPr>
        <p:spPr>
          <a:xfrm>
            <a:off x="3142585" y="1437945"/>
            <a:ext cx="8118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Table 7. comparison of PSNR / SSIM and running time of SOFN_RDB and GMFN</a:t>
            </a:r>
            <a:endParaRPr lang="zh-TW" altLang="en-US" dirty="0"/>
          </a:p>
        </p:txBody>
      </p:sp>
      <p:sp>
        <p:nvSpPr>
          <p:cNvPr id="12" name="圓角矩形 7">
            <a:extLst>
              <a:ext uri="{FF2B5EF4-FFF2-40B4-BE49-F238E27FC236}">
                <a16:creationId xmlns:a16="http://schemas.microsoft.com/office/drawing/2014/main" id="{78CD24D4-EE1D-44CB-871D-7ED029CE427F}"/>
              </a:ext>
            </a:extLst>
          </p:cNvPr>
          <p:cNvSpPr/>
          <p:nvPr/>
        </p:nvSpPr>
        <p:spPr>
          <a:xfrm>
            <a:off x="233083" y="5659886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987220-17F5-45B7-BD25-BC4D3E7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153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6261" y="4146804"/>
            <a:ext cx="1563248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Urban100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B100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Manga109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CCD6DA1-5E62-4A66-B989-611C1B5EBB0D}"/>
              </a:ext>
            </a:extLst>
          </p:cNvPr>
          <p:cNvSpPr/>
          <p:nvPr/>
        </p:nvSpPr>
        <p:spPr>
          <a:xfrm>
            <a:off x="9010714" y="425886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EDSR</a:t>
            </a:r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390EC5-2B0D-41E7-A76D-F6BD78482C6D}"/>
              </a:ext>
            </a:extLst>
          </p:cNvPr>
          <p:cNvSpPr/>
          <p:nvPr/>
        </p:nvSpPr>
        <p:spPr>
          <a:xfrm>
            <a:off x="3826449" y="6119328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DBPN</a:t>
            </a:r>
            <a:endParaRPr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EA8B723-A1AB-4E33-9B6C-38680C6840FD}"/>
              </a:ext>
            </a:extLst>
          </p:cNvPr>
          <p:cNvSpPr/>
          <p:nvPr/>
        </p:nvSpPr>
        <p:spPr>
          <a:xfrm>
            <a:off x="6359701" y="611932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SRFBN</a:t>
            </a:r>
            <a:endParaRPr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39D1906-6DC3-48D7-9870-2B2BC15DC17F}"/>
              </a:ext>
            </a:extLst>
          </p:cNvPr>
          <p:cNvSpPr/>
          <p:nvPr/>
        </p:nvSpPr>
        <p:spPr>
          <a:xfrm>
            <a:off x="8716621" y="611932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SOFN 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B4787C3-9479-4391-A7E0-2FE641DEBBF3}"/>
              </a:ext>
            </a:extLst>
          </p:cNvPr>
          <p:cNvSpPr/>
          <p:nvPr/>
        </p:nvSpPr>
        <p:spPr>
          <a:xfrm>
            <a:off x="3560348" y="4258867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ground truth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9E6D437-2C1B-4A1A-AE85-E6411B969EEF}"/>
              </a:ext>
            </a:extLst>
          </p:cNvPr>
          <p:cNvSpPr/>
          <p:nvPr/>
        </p:nvSpPr>
        <p:spPr>
          <a:xfrm>
            <a:off x="6345131" y="425886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SRCNN</a:t>
            </a:r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F8D68F9-DE76-4DDC-BE4D-3D881E243F66}"/>
              </a:ext>
            </a:extLst>
          </p:cNvPr>
          <p:cNvSpPr/>
          <p:nvPr/>
        </p:nvSpPr>
        <p:spPr>
          <a:xfrm>
            <a:off x="5494077" y="2633843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‘img_078’ from Urban100</a:t>
            </a:r>
            <a:endParaRPr lang="zh-TW" altLang="en-US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8D4A66D4-3F65-4ED9-8C70-6AE644AB74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46" y="312342"/>
            <a:ext cx="3228340" cy="2319020"/>
          </a:xfrm>
          <a:prstGeom prst="rect">
            <a:avLst/>
          </a:prstGeom>
          <a:noFill/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FF3AA2B4-2A4F-45B0-8D51-FC23050D1F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20" y="3322877"/>
            <a:ext cx="1344295" cy="935990"/>
          </a:xfrm>
          <a:prstGeom prst="rect">
            <a:avLst/>
          </a:prstGeom>
          <a:noFill/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291A380A-498B-4710-BEAC-A578EAC75E6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620" y="3322877"/>
            <a:ext cx="1344295" cy="935990"/>
          </a:xfrm>
          <a:prstGeom prst="rect">
            <a:avLst/>
          </a:prstGeom>
          <a:noFill/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BAA9C80-6266-4DD5-BD0B-BC147042823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09" y="5183338"/>
            <a:ext cx="1344295" cy="935990"/>
          </a:xfrm>
          <a:prstGeom prst="rect">
            <a:avLst/>
          </a:prstGeom>
          <a:noFill/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72B7424-61B3-412A-8E6A-4047DBCB4D8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69" y="5183338"/>
            <a:ext cx="1344295" cy="935990"/>
          </a:xfrm>
          <a:prstGeom prst="rect">
            <a:avLst/>
          </a:prstGeom>
          <a:noFill/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11A52ACD-BCF0-4D22-97A6-DEBCF535E4E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619" y="5183338"/>
            <a:ext cx="1344295" cy="935990"/>
          </a:xfrm>
          <a:prstGeom prst="rect">
            <a:avLst/>
          </a:prstGeom>
          <a:noFill/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8220A7D-6281-4E0C-B5E1-59540637FD6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69" y="3322877"/>
            <a:ext cx="1344295" cy="935990"/>
          </a:xfrm>
          <a:prstGeom prst="rect">
            <a:avLst/>
          </a:prstGeom>
          <a:noFill/>
        </p:spPr>
      </p:pic>
      <p:sp>
        <p:nvSpPr>
          <p:cNvPr id="23" name="圓角矩形 7">
            <a:extLst>
              <a:ext uri="{FF2B5EF4-FFF2-40B4-BE49-F238E27FC236}">
                <a16:creationId xmlns:a16="http://schemas.microsoft.com/office/drawing/2014/main" id="{0FB9DB28-C461-47C9-A2A4-8197BD0A1D68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AE0CEE-D5E0-496E-980C-0D14CCC5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505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6261" y="4146804"/>
            <a:ext cx="1563248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Urban100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B100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Manga109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F28E045-32EB-4C53-B976-E60AB6B9E8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23" y="102222"/>
            <a:ext cx="3156585" cy="2368550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88FD042-B612-4642-9EC6-D19D65B167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96" y="2927271"/>
            <a:ext cx="1310640" cy="1331595"/>
          </a:xfrm>
          <a:prstGeom prst="rect">
            <a:avLst/>
          </a:prstGeom>
          <a:noFill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EE03404-519B-46B2-BAB2-8DA059D404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80" y="2927272"/>
            <a:ext cx="1331595" cy="1331595"/>
          </a:xfrm>
          <a:prstGeom prst="rect">
            <a:avLst/>
          </a:prstGeom>
          <a:noFill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66CAE87-1443-4004-9F31-7C152403525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2" y="4790570"/>
            <a:ext cx="1331595" cy="1331595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775C3CC-F497-433B-A8AC-4E533E268FF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9" y="4790570"/>
            <a:ext cx="1310640" cy="1331595"/>
          </a:xfrm>
          <a:prstGeom prst="rect">
            <a:avLst/>
          </a:prstGeom>
          <a:noFill/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4CAF39D-B4AC-42C2-88EC-C1C13E5036E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80" y="4802675"/>
            <a:ext cx="1310640" cy="1331595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B23010A-6C47-47FA-B376-D2BA2E085DA3}"/>
              </a:ext>
            </a:extLst>
          </p:cNvPr>
          <p:cNvSpPr/>
          <p:nvPr/>
        </p:nvSpPr>
        <p:spPr>
          <a:xfrm>
            <a:off x="9010714" y="425886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EDSR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8D919C-D715-4DED-A3F7-43252C744B29}"/>
              </a:ext>
            </a:extLst>
          </p:cNvPr>
          <p:cNvSpPr/>
          <p:nvPr/>
        </p:nvSpPr>
        <p:spPr>
          <a:xfrm>
            <a:off x="3826449" y="6119328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DBPN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08877EA-0A49-4ABC-9205-A8B9455D5D22}"/>
              </a:ext>
            </a:extLst>
          </p:cNvPr>
          <p:cNvSpPr/>
          <p:nvPr/>
        </p:nvSpPr>
        <p:spPr>
          <a:xfrm>
            <a:off x="6359701" y="611932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SRFBN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843B7F-1241-4D31-BED5-BE7415A2126C}"/>
              </a:ext>
            </a:extLst>
          </p:cNvPr>
          <p:cNvSpPr/>
          <p:nvPr/>
        </p:nvSpPr>
        <p:spPr>
          <a:xfrm>
            <a:off x="8716621" y="611932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SOFN 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A46FB1-C75E-43AC-A6FE-B8CF2BFDCE49}"/>
              </a:ext>
            </a:extLst>
          </p:cNvPr>
          <p:cNvSpPr/>
          <p:nvPr/>
        </p:nvSpPr>
        <p:spPr>
          <a:xfrm>
            <a:off x="3555708" y="4258867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ground truth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E5949E-EF57-4449-A054-9673B4A562B2}"/>
              </a:ext>
            </a:extLst>
          </p:cNvPr>
          <p:cNvSpPr/>
          <p:nvPr/>
        </p:nvSpPr>
        <p:spPr>
          <a:xfrm>
            <a:off x="6311610" y="4258867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SRCNN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F9BA74-7139-4FA8-A9E9-92141C56D2AB}"/>
              </a:ext>
            </a:extLst>
          </p:cNvPr>
          <p:cNvSpPr/>
          <p:nvPr/>
        </p:nvSpPr>
        <p:spPr>
          <a:xfrm>
            <a:off x="5494076" y="246935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‘img_012’ from Urban100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64F7D9D-D3DB-40A9-8215-59407C36C52E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48" y="2927271"/>
            <a:ext cx="1331595" cy="1331595"/>
          </a:xfrm>
          <a:prstGeom prst="rect">
            <a:avLst/>
          </a:prstGeom>
          <a:noFill/>
        </p:spPr>
      </p:pic>
      <p:sp>
        <p:nvSpPr>
          <p:cNvPr id="24" name="圓角矩形 7">
            <a:extLst>
              <a:ext uri="{FF2B5EF4-FFF2-40B4-BE49-F238E27FC236}">
                <a16:creationId xmlns:a16="http://schemas.microsoft.com/office/drawing/2014/main" id="{A767C5E3-CE0D-4FBA-A1D5-73AF1A58F9EC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FF6652D-B172-498A-898D-CC673B1B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440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36D09F1-2142-4319-A0A1-C307959B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29" y="218730"/>
            <a:ext cx="4725256" cy="327392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42D2016-0952-4320-97CE-9520F344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296" y="3693457"/>
            <a:ext cx="2396768" cy="23342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D7C1D32-8392-4A58-86E6-8DD475A9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889" y="3729892"/>
            <a:ext cx="2396768" cy="2261421"/>
          </a:xfrm>
          <a:prstGeom prst="rect">
            <a:avLst/>
          </a:prstGeom>
        </p:spPr>
      </p:pic>
      <p:sp>
        <p:nvSpPr>
          <p:cNvPr id="12" name="圓角矩形 7">
            <a:extLst>
              <a:ext uri="{FF2B5EF4-FFF2-40B4-BE49-F238E27FC236}">
                <a16:creationId xmlns:a16="http://schemas.microsoft.com/office/drawing/2014/main" id="{57C437EA-AD86-49AE-B03C-384843F95B4E}"/>
              </a:ext>
            </a:extLst>
          </p:cNvPr>
          <p:cNvSpPr/>
          <p:nvPr/>
        </p:nvSpPr>
        <p:spPr>
          <a:xfrm>
            <a:off x="233083" y="415065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76F6E5-C3AB-4216-BB4D-C70CE5825357}"/>
              </a:ext>
            </a:extLst>
          </p:cNvPr>
          <p:cNvSpPr txBox="1"/>
          <p:nvPr/>
        </p:nvSpPr>
        <p:spPr>
          <a:xfrm>
            <a:off x="4323231" y="6043884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29B815-7F14-491C-A617-80FB0ECCE2E7}"/>
              </a:ext>
            </a:extLst>
          </p:cNvPr>
          <p:cNvSpPr txBox="1"/>
          <p:nvPr/>
        </p:nvSpPr>
        <p:spPr>
          <a:xfrm>
            <a:off x="8199588" y="6043882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FCD4570-4A51-4E87-A5A9-6054BB21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716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6261" y="4146804"/>
            <a:ext cx="1563248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Urban100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B100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Manga109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9C9EB9-0B17-45CB-81D5-588DDA49814E}"/>
              </a:ext>
            </a:extLst>
          </p:cNvPr>
          <p:cNvSpPr/>
          <p:nvPr/>
        </p:nvSpPr>
        <p:spPr>
          <a:xfrm>
            <a:off x="9010714" y="425886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EDSR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C1086C-DEDC-47B0-A407-BA34A4A316D5}"/>
              </a:ext>
            </a:extLst>
          </p:cNvPr>
          <p:cNvSpPr/>
          <p:nvPr/>
        </p:nvSpPr>
        <p:spPr>
          <a:xfrm>
            <a:off x="3826449" y="6119328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DBPN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D453E3-4316-4843-A3CB-75CDFBBA12B4}"/>
              </a:ext>
            </a:extLst>
          </p:cNvPr>
          <p:cNvSpPr/>
          <p:nvPr/>
        </p:nvSpPr>
        <p:spPr>
          <a:xfrm>
            <a:off x="6359701" y="611932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SRFBN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F486624-1563-4BE0-AC6A-DF926CF4E2BA}"/>
              </a:ext>
            </a:extLst>
          </p:cNvPr>
          <p:cNvSpPr/>
          <p:nvPr/>
        </p:nvSpPr>
        <p:spPr>
          <a:xfrm>
            <a:off x="8716621" y="611932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SOFN 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89D830B-809D-4CCB-9EDA-189C5C6C7162}"/>
              </a:ext>
            </a:extLst>
          </p:cNvPr>
          <p:cNvSpPr/>
          <p:nvPr/>
        </p:nvSpPr>
        <p:spPr>
          <a:xfrm>
            <a:off x="3556529" y="4258867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ground truth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B37130-FE19-499D-A9B3-288BCBE0A97F}"/>
              </a:ext>
            </a:extLst>
          </p:cNvPr>
          <p:cNvSpPr/>
          <p:nvPr/>
        </p:nvSpPr>
        <p:spPr>
          <a:xfrm>
            <a:off x="6340462" y="425886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SRCNN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E3EFFF-681E-4356-8201-72516095AB46}"/>
              </a:ext>
            </a:extLst>
          </p:cNvPr>
          <p:cNvSpPr/>
          <p:nvPr/>
        </p:nvSpPr>
        <p:spPr>
          <a:xfrm>
            <a:off x="5768089" y="250185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‘148026’ from B100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B40B141C-748C-4016-A650-8F2268AFC7C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837" y="75030"/>
            <a:ext cx="1631950" cy="2440940"/>
          </a:xfrm>
          <a:prstGeom prst="rect">
            <a:avLst/>
          </a:prstGeom>
          <a:noFill/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E9E620E-70F2-4989-82DC-DB023DD08E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29" y="2927272"/>
            <a:ext cx="1331595" cy="1331595"/>
          </a:xfrm>
          <a:prstGeom prst="rect">
            <a:avLst/>
          </a:prstGeom>
          <a:noFill/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37F0902-1A6C-43A4-BB17-B18AEF6C69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501" y="2927272"/>
            <a:ext cx="1331595" cy="1331595"/>
          </a:xfrm>
          <a:prstGeom prst="rect">
            <a:avLst/>
          </a:prstGeom>
          <a:noFill/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B5F211F-0167-4578-A5B9-396758C4665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59" y="4790570"/>
            <a:ext cx="1331595" cy="1331595"/>
          </a:xfrm>
          <a:prstGeom prst="rect">
            <a:avLst/>
          </a:prstGeom>
          <a:noFill/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24CAFAA-AD75-4574-B984-F4DF65C57FE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19" y="4815970"/>
            <a:ext cx="1331595" cy="1331595"/>
          </a:xfrm>
          <a:prstGeom prst="rect">
            <a:avLst/>
          </a:prstGeom>
          <a:noFill/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551E01D-5E86-4817-9F31-73CD762E4A0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40" y="4815970"/>
            <a:ext cx="1331595" cy="1331595"/>
          </a:xfrm>
          <a:prstGeom prst="rect">
            <a:avLst/>
          </a:prstGeom>
          <a:noFill/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3F0E06A-AE82-4EC0-B8D1-CD4C5736253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015" y="2927272"/>
            <a:ext cx="1331595" cy="1331595"/>
          </a:xfrm>
          <a:prstGeom prst="rect">
            <a:avLst/>
          </a:prstGeom>
          <a:noFill/>
        </p:spPr>
      </p:pic>
      <p:sp>
        <p:nvSpPr>
          <p:cNvPr id="31" name="圓角矩形 7">
            <a:extLst>
              <a:ext uri="{FF2B5EF4-FFF2-40B4-BE49-F238E27FC236}">
                <a16:creationId xmlns:a16="http://schemas.microsoft.com/office/drawing/2014/main" id="{26777531-3862-4948-B663-BE95D793ABA3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783F72-7BAA-4EC7-AB2D-687975C4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259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6261" y="4146804"/>
            <a:ext cx="1588897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Urban100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B100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Manga109</a:t>
            </a:r>
            <a:endParaRPr lang="zh-TW" altLang="en-US" b="1" u="sng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0874C0-1C2E-49A1-B2E5-013FE0D15800}"/>
              </a:ext>
            </a:extLst>
          </p:cNvPr>
          <p:cNvSpPr/>
          <p:nvPr/>
        </p:nvSpPr>
        <p:spPr>
          <a:xfrm>
            <a:off x="9021191" y="460590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EDSR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7EBCDE1-A129-467F-8D39-088FB2F08B4D}"/>
              </a:ext>
            </a:extLst>
          </p:cNvPr>
          <p:cNvSpPr/>
          <p:nvPr/>
        </p:nvSpPr>
        <p:spPr>
          <a:xfrm>
            <a:off x="3826449" y="6119328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DBPN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409508F-9630-48E1-AC20-888C7CDFD76B}"/>
              </a:ext>
            </a:extLst>
          </p:cNvPr>
          <p:cNvSpPr/>
          <p:nvPr/>
        </p:nvSpPr>
        <p:spPr>
          <a:xfrm>
            <a:off x="6359701" y="611932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SRFBN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FF9D0A-4B32-4546-B7EF-93A303FA4A4C}"/>
              </a:ext>
            </a:extLst>
          </p:cNvPr>
          <p:cNvSpPr/>
          <p:nvPr/>
        </p:nvSpPr>
        <p:spPr>
          <a:xfrm>
            <a:off x="8716621" y="6119328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SOFN 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8BDBEAA-BBAB-494C-860B-BB2A0472E2D7}"/>
              </a:ext>
            </a:extLst>
          </p:cNvPr>
          <p:cNvSpPr/>
          <p:nvPr/>
        </p:nvSpPr>
        <p:spPr>
          <a:xfrm>
            <a:off x="3530558" y="4605904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ground truth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3B20A6A-2A1F-445D-9CE7-FCAF6002FFC8}"/>
              </a:ext>
            </a:extLst>
          </p:cNvPr>
          <p:cNvSpPr/>
          <p:nvPr/>
        </p:nvSpPr>
        <p:spPr>
          <a:xfrm>
            <a:off x="6388554" y="460590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SRCNN</a:t>
            </a:r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C8ECE0-1F5B-4B9C-8E2E-B0858662062D}"/>
              </a:ext>
            </a:extLst>
          </p:cNvPr>
          <p:cNvSpPr/>
          <p:nvPr/>
        </p:nvSpPr>
        <p:spPr>
          <a:xfrm>
            <a:off x="4875318" y="2959305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‘ShimatteIkouze_vol26’ from Manga109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677C440-5E50-4869-83A7-52E8C3671E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166" y="66245"/>
            <a:ext cx="2044700" cy="2893060"/>
          </a:xfrm>
          <a:prstGeom prst="rect">
            <a:avLst/>
          </a:prstGeom>
          <a:noFill/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AD2C32E-DE51-4C9D-90F7-0A7AA301BF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59" y="3826616"/>
            <a:ext cx="1433195" cy="827405"/>
          </a:xfrm>
          <a:prstGeom prst="rect">
            <a:avLst/>
          </a:prstGeom>
          <a:noFill/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821FA48-1404-46AA-8104-765FFDC5148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489" y="3826616"/>
            <a:ext cx="1433195" cy="827405"/>
          </a:xfrm>
          <a:prstGeom prst="rect">
            <a:avLst/>
          </a:prstGeom>
          <a:noFill/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4B1FC0A-441A-4F16-AAD0-82C0F2C4DA1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221" y="5291923"/>
            <a:ext cx="1433195" cy="827405"/>
          </a:xfrm>
          <a:prstGeom prst="rect">
            <a:avLst/>
          </a:prstGeom>
          <a:noFill/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647E16F-5802-4E4B-982B-85FB737D5DC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19" y="5291923"/>
            <a:ext cx="1433195" cy="827405"/>
          </a:xfrm>
          <a:prstGeom prst="rect">
            <a:avLst/>
          </a:prstGeom>
          <a:noFill/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756E69BB-7F56-4E60-B425-8A69C5817B4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78" y="5291922"/>
            <a:ext cx="1433195" cy="827405"/>
          </a:xfrm>
          <a:prstGeom prst="rect">
            <a:avLst/>
          </a:prstGeom>
          <a:noFill/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7DF2291-3AA0-4ABD-9BC1-B5171F46084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19" y="3822869"/>
            <a:ext cx="1433195" cy="827405"/>
          </a:xfrm>
          <a:prstGeom prst="rect">
            <a:avLst/>
          </a:prstGeom>
          <a:noFill/>
        </p:spPr>
      </p:pic>
      <p:sp>
        <p:nvSpPr>
          <p:cNvPr id="31" name="圓角矩形 7">
            <a:extLst>
              <a:ext uri="{FF2B5EF4-FFF2-40B4-BE49-F238E27FC236}">
                <a16:creationId xmlns:a16="http://schemas.microsoft.com/office/drawing/2014/main" id="{5557D9E0-401B-45F2-8471-4267BD751290}"/>
              </a:ext>
            </a:extLst>
          </p:cNvPr>
          <p:cNvSpPr/>
          <p:nvPr/>
        </p:nvSpPr>
        <p:spPr>
          <a:xfrm>
            <a:off x="233083" y="5653162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08A351-325C-4AE9-BF0B-76175A64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902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7">
            <a:extLst>
              <a:ext uri="{FF2B5EF4-FFF2-40B4-BE49-F238E27FC236}">
                <a16:creationId xmlns:a16="http://schemas.microsoft.com/office/drawing/2014/main" id="{3EBEDD44-B74A-4E11-A731-48E4CDE0A98F}"/>
              </a:ext>
            </a:extLst>
          </p:cNvPr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CF4833DE-0F40-4F25-A967-B77DD0944EBE}"/>
              </a:ext>
            </a:extLst>
          </p:cNvPr>
          <p:cNvSpPr/>
          <p:nvPr/>
        </p:nvSpPr>
        <p:spPr>
          <a:xfrm>
            <a:off x="233083" y="4150657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DB0819-FE6E-41CB-88FF-884067C3790E}"/>
              </a:ext>
            </a:extLst>
          </p:cNvPr>
          <p:cNvSpPr/>
          <p:nvPr/>
        </p:nvSpPr>
        <p:spPr>
          <a:xfrm>
            <a:off x="2893887" y="1492820"/>
            <a:ext cx="87261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We proposed a new structure for image SR named a </a:t>
            </a:r>
            <a:r>
              <a:rPr lang="en-US" altLang="zh-TW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second order feedback network (SOFN)</a:t>
            </a:r>
            <a:r>
              <a:rPr lang="en-US" altLang="zh-TW" sz="2000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to reuse the hidden layer two times for reducing parameters and maintaining the competitive results.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kern="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kern="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SOFN consists of two part: the inner loop and the outer loop. The </a:t>
            </a:r>
            <a:r>
              <a:rPr lang="en-US" altLang="zh-TW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inner loop</a:t>
            </a:r>
            <a:r>
              <a:rPr lang="en-US" altLang="zh-TW" sz="2000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aims to deepen the sub-network depth and the </a:t>
            </a:r>
            <a:r>
              <a:rPr lang="en-US" altLang="zh-TW" sz="2000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outer loop </a:t>
            </a:r>
            <a:r>
              <a:rPr lang="en-US" altLang="zh-TW" sz="2000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aims to feedback the high-level features to refine the low-level features.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6EC996-BDF8-4947-B2D5-704B27C4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870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9F339F-A70A-4EB8-A01E-AED9A53D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5454"/>
            <a:ext cx="10058400" cy="820186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16A5BC-FCC7-42CB-BDB7-B1C79D69A2A8}"/>
              </a:ext>
            </a:extLst>
          </p:cNvPr>
          <p:cNvSpPr txBox="1"/>
          <p:nvPr/>
        </p:nvSpPr>
        <p:spPr>
          <a:xfrm>
            <a:off x="1066800" y="1520575"/>
            <a:ext cx="10286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[1] Z. Li, J. Yang, Z. Liu, X. Yang, G. Jeon, W. Wu, “Feedback Network for Image Super-Resolution,” </a:t>
            </a:r>
          </a:p>
          <a:p>
            <a:pPr algn="just"/>
            <a:r>
              <a:rPr lang="en-US" altLang="zh-TW" dirty="0"/>
              <a:t>In </a:t>
            </a:r>
            <a:r>
              <a:rPr lang="en-US" altLang="zh-TW" i="1" dirty="0"/>
              <a:t>CVPR</a:t>
            </a:r>
            <a:r>
              <a:rPr lang="en-US" altLang="zh-TW" dirty="0"/>
              <a:t>, 2019</a:t>
            </a:r>
          </a:p>
          <a:p>
            <a:pPr algn="just"/>
            <a:endParaRPr lang="en-US" altLang="zh-TW" dirty="0"/>
          </a:p>
          <a:p>
            <a:r>
              <a:rPr lang="en-US" altLang="zh-TW" dirty="0"/>
              <a:t>[2] Q. Li, Z. Li, L. Lu, G. Jeon, K. Liu, X. Yang, “Gated Multiple Feedback Network for Image Super-Resolution,” In</a:t>
            </a:r>
            <a:r>
              <a:rPr lang="en-US" altLang="zh-TW" i="1" dirty="0"/>
              <a:t> BMVC</a:t>
            </a:r>
            <a:r>
              <a:rPr lang="en-US" altLang="zh-TW" dirty="0"/>
              <a:t>, 2019</a:t>
            </a:r>
            <a:endParaRPr lang="zh-TW" altLang="en-US" dirty="0"/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[3] M. </a:t>
            </a:r>
            <a:r>
              <a:rPr lang="en-US" altLang="zh-TW" dirty="0" err="1"/>
              <a:t>Haris</a:t>
            </a:r>
            <a:r>
              <a:rPr lang="en-US" altLang="zh-TW" dirty="0"/>
              <a:t>, G. </a:t>
            </a:r>
            <a:r>
              <a:rPr lang="en-US" altLang="zh-TW" dirty="0" err="1"/>
              <a:t>Shakhnarovich</a:t>
            </a:r>
            <a:r>
              <a:rPr lang="en-US" altLang="zh-TW" dirty="0"/>
              <a:t>, and N. </a:t>
            </a:r>
            <a:r>
              <a:rPr lang="en-US" altLang="zh-TW" dirty="0" err="1"/>
              <a:t>Ukita</a:t>
            </a:r>
            <a:r>
              <a:rPr lang="en-US" altLang="zh-TW" dirty="0"/>
              <a:t>, “Deep Back-Projection Networks For Super-Resolution,” In </a:t>
            </a:r>
            <a:r>
              <a:rPr lang="en-US" altLang="zh-TW" i="1" dirty="0"/>
              <a:t>CVPR</a:t>
            </a:r>
            <a:r>
              <a:rPr lang="en-US" altLang="zh-TW" dirty="0"/>
              <a:t>, 2018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CCCFA24-2E42-4B94-B2AA-16730ED6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139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4001" y="2788217"/>
            <a:ext cx="10058400" cy="1609344"/>
          </a:xfrm>
        </p:spPr>
        <p:txBody>
          <a:bodyPr/>
          <a:lstStyle/>
          <a:p>
            <a:pPr algn="ctr"/>
            <a:r>
              <a:rPr lang="en-US" altLang="zh-TW" dirty="0"/>
              <a:t>Questions and Answers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B9315E-0014-4328-A03F-B09561EA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37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7">
            <a:extLst>
              <a:ext uri="{FF2B5EF4-FFF2-40B4-BE49-F238E27FC236}">
                <a16:creationId xmlns:a16="http://schemas.microsoft.com/office/drawing/2014/main" id="{C031BD78-43C8-4907-929D-AE6EB084B76A}"/>
              </a:ext>
            </a:extLst>
          </p:cNvPr>
          <p:cNvSpPr/>
          <p:nvPr/>
        </p:nvSpPr>
        <p:spPr>
          <a:xfrm>
            <a:off x="233083" y="415065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7E8DD7-2C67-48D7-A7D5-A2DEE020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623" y="1389529"/>
            <a:ext cx="7597667" cy="426735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8A7F80-8628-47BC-BC45-C5377E3A2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0CAD4F-96DF-45CF-B35A-C9B7DBBFD3D4}"/>
              </a:ext>
            </a:extLst>
          </p:cNvPr>
          <p:cNvSpPr txBox="1"/>
          <p:nvPr/>
        </p:nvSpPr>
        <p:spPr>
          <a:xfrm>
            <a:off x="6368799" y="855832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resolution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3592D36-7964-4B36-8796-001612CF5F58}"/>
              </a:ext>
            </a:extLst>
          </p:cNvPr>
          <p:cNvSpPr txBox="1"/>
          <p:nvPr/>
        </p:nvSpPr>
        <p:spPr>
          <a:xfrm>
            <a:off x="6368799" y="5821250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6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3" y="699247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3AC89EA-DCFD-4B7F-88FB-1B216D895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72" y="1505084"/>
            <a:ext cx="2111003" cy="140733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CFFDEFA-AC2C-4610-A217-8F9FEBA60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2" y="1044749"/>
            <a:ext cx="3101961" cy="207012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D8AC12F-E5D6-4E24-8D2F-A1DE7EAD3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71" y="4500081"/>
            <a:ext cx="2111003" cy="14073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BC212FF-26FB-4D78-8205-4814B62D94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312" y="4038733"/>
            <a:ext cx="3104999" cy="2072151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B608D48-E16C-46D4-A809-CB101E7CFE32}"/>
              </a:ext>
            </a:extLst>
          </p:cNvPr>
          <p:cNvSpPr/>
          <p:nvPr/>
        </p:nvSpPr>
        <p:spPr>
          <a:xfrm>
            <a:off x="5948738" y="3114873"/>
            <a:ext cx="1859622" cy="923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CNN-based Model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F8D5110-DBE4-45B3-8F32-B3151E79582C}"/>
              </a:ext>
            </a:extLst>
          </p:cNvPr>
          <p:cNvCxnSpPr>
            <a:cxnSpLocks/>
          </p:cNvCxnSpPr>
          <p:nvPr/>
        </p:nvCxnSpPr>
        <p:spPr>
          <a:xfrm>
            <a:off x="5352836" y="2393879"/>
            <a:ext cx="595902" cy="60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4DD01C4-520B-43AC-8606-7FB714A35C92}"/>
              </a:ext>
            </a:extLst>
          </p:cNvPr>
          <p:cNvCxnSpPr>
            <a:cxnSpLocks/>
          </p:cNvCxnSpPr>
          <p:nvPr/>
        </p:nvCxnSpPr>
        <p:spPr>
          <a:xfrm flipV="1">
            <a:off x="5352836" y="4103817"/>
            <a:ext cx="595902" cy="55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4A320B5-C4D7-409F-8DF5-71F8A6A185E2}"/>
              </a:ext>
            </a:extLst>
          </p:cNvPr>
          <p:cNvCxnSpPr>
            <a:cxnSpLocks/>
          </p:cNvCxnSpPr>
          <p:nvPr/>
        </p:nvCxnSpPr>
        <p:spPr>
          <a:xfrm flipV="1">
            <a:off x="7808360" y="2393879"/>
            <a:ext cx="719191" cy="655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3B39FE3-4529-46F0-908D-25C684D647DA}"/>
              </a:ext>
            </a:extLst>
          </p:cNvPr>
          <p:cNvCxnSpPr>
            <a:cxnSpLocks/>
          </p:cNvCxnSpPr>
          <p:nvPr/>
        </p:nvCxnSpPr>
        <p:spPr>
          <a:xfrm>
            <a:off x="7808360" y="4103817"/>
            <a:ext cx="647271" cy="55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7">
            <a:extLst>
              <a:ext uri="{FF2B5EF4-FFF2-40B4-BE49-F238E27FC236}">
                <a16:creationId xmlns:a16="http://schemas.microsoft.com/office/drawing/2014/main" id="{4BB0CE29-9099-4476-A6D8-162D8D061B8C}"/>
              </a:ext>
            </a:extLst>
          </p:cNvPr>
          <p:cNvSpPr/>
          <p:nvPr/>
        </p:nvSpPr>
        <p:spPr>
          <a:xfrm>
            <a:off x="233083" y="415065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9A804A-842A-40BA-9811-FA85F44F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38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7">
            <a:extLst>
              <a:ext uri="{FF2B5EF4-FFF2-40B4-BE49-F238E27FC236}">
                <a16:creationId xmlns:a16="http://schemas.microsoft.com/office/drawing/2014/main" id="{92F0CA4D-ADEC-4129-862D-BA42E24B020D}"/>
              </a:ext>
            </a:extLst>
          </p:cNvPr>
          <p:cNvSpPr/>
          <p:nvPr/>
        </p:nvSpPr>
        <p:spPr>
          <a:xfrm>
            <a:off x="233083" y="415065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52104C-F52F-4DDE-9FA9-9C8C5DAE96F8}"/>
              </a:ext>
            </a:extLst>
          </p:cNvPr>
          <p:cNvSpPr txBox="1"/>
          <p:nvPr/>
        </p:nvSpPr>
        <p:spPr>
          <a:xfrm>
            <a:off x="2825393" y="1389529"/>
            <a:ext cx="88563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networks in the last few years are dedicated to deepening the networks depth to obtain better performance, but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deeper network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lead to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numerous parameters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more storage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large number of parameters could result in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problem.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SR networks only forward the low-resolution input straightly to the end to get the SR output.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15B49D-A6B2-4DE0-81FF-894FF60C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02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FA892B6D-1206-4BE2-9DF2-BA089F0811D8}"/>
              </a:ext>
            </a:extLst>
          </p:cNvPr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846F28FB-4050-40FD-8146-F7BCA269556C}"/>
              </a:ext>
            </a:extLst>
          </p:cNvPr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C644B76-B784-4006-927F-3CC828E568BB}"/>
              </a:ext>
            </a:extLst>
          </p:cNvPr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6AD37E66-A5B3-4E0A-850C-FDBF27471F2A}"/>
              </a:ext>
            </a:extLst>
          </p:cNvPr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54B38D2-26EB-4C8A-A272-F339F62F2AA8}"/>
              </a:ext>
            </a:extLst>
          </p:cNvPr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7">
            <a:extLst>
              <a:ext uri="{FF2B5EF4-FFF2-40B4-BE49-F238E27FC236}">
                <a16:creationId xmlns:a16="http://schemas.microsoft.com/office/drawing/2014/main" id="{F2EAE243-7069-4743-B7C3-FD2E0E8562D3}"/>
              </a:ext>
            </a:extLst>
          </p:cNvPr>
          <p:cNvSpPr/>
          <p:nvPr/>
        </p:nvSpPr>
        <p:spPr>
          <a:xfrm>
            <a:off x="233083" y="415065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C829C1-9693-4003-97D6-9B96042C4FAF}"/>
              </a:ext>
            </a:extLst>
          </p:cNvPr>
          <p:cNvSpPr txBox="1"/>
          <p:nvPr/>
        </p:nvSpPr>
        <p:spPr>
          <a:xfrm>
            <a:off x="2811988" y="1389529"/>
            <a:ext cx="88381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architecture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introduced in SR recently.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feedback mechanism aims to carry the high-level information back to shallow layers to refine the low-level information.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Owing to the circulation structure, the feedback mechanism could reuse the hidden layers and accordingly reduce the parameters.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n"/>
            </a:pP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776037-48BB-41B5-8700-BD78809B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379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EDB52E2-0880-46DC-A83C-809B52396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3907" y="1389529"/>
            <a:ext cx="8712485" cy="4050792"/>
          </a:xfrm>
        </p:spPr>
        <p:txBody>
          <a:bodyPr/>
          <a:lstStyle/>
          <a:p>
            <a:pPr algn="just">
              <a:buSzPct val="840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new structure for image SR called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order feedback network (SOFN)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in feedback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which consists of two feedback structures in a single network.</a:t>
            </a:r>
          </a:p>
          <a:p>
            <a:pPr algn="just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loop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deepen the single sub-network depth to extract deeper features and the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 loop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feedback the HR information back to refine the front features.</a:t>
            </a:r>
          </a:p>
        </p:txBody>
      </p:sp>
      <p:sp>
        <p:nvSpPr>
          <p:cNvPr id="10" name="圓角矩形 7">
            <a:extLst>
              <a:ext uri="{FF2B5EF4-FFF2-40B4-BE49-F238E27FC236}">
                <a16:creationId xmlns:a16="http://schemas.microsoft.com/office/drawing/2014/main" id="{92F0CA4D-ADEC-4129-862D-BA42E24B020D}"/>
              </a:ext>
            </a:extLst>
          </p:cNvPr>
          <p:cNvSpPr/>
          <p:nvPr/>
        </p:nvSpPr>
        <p:spPr>
          <a:xfrm>
            <a:off x="233083" y="415065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606602-FDA6-4E2B-AA15-4B65794F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79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Result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5EA39EC-62CA-492C-90CD-B6109427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8" y="401351"/>
            <a:ext cx="7247045" cy="58089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DD8C0D-76BA-47B1-9CD8-3B7FF0913A55}"/>
              </a:ext>
            </a:extLst>
          </p:cNvPr>
          <p:cNvSpPr txBox="1"/>
          <p:nvPr/>
        </p:nvSpPr>
        <p:spPr>
          <a:xfrm>
            <a:off x="3871011" y="6210339"/>
            <a:ext cx="539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Figure1. The schema of our double feedback mechanism.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7">
            <a:extLst>
              <a:ext uri="{FF2B5EF4-FFF2-40B4-BE49-F238E27FC236}">
                <a16:creationId xmlns:a16="http://schemas.microsoft.com/office/drawing/2014/main" id="{50C85396-4AA2-42EA-9241-1050346EC889}"/>
              </a:ext>
            </a:extLst>
          </p:cNvPr>
          <p:cNvSpPr/>
          <p:nvPr/>
        </p:nvSpPr>
        <p:spPr>
          <a:xfrm>
            <a:off x="233083" y="4150657"/>
            <a:ext cx="2187388" cy="46616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A59111-0078-4E6A-8B22-0FFF3D4D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39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23386</TotalTime>
  <Words>1757</Words>
  <Application>Microsoft Office PowerPoint</Application>
  <PresentationFormat>寬螢幕</PresentationFormat>
  <Paragraphs>487</Paragraphs>
  <Slides>34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微軟正黑體</vt:lpstr>
      <vt:lpstr>新細明體</vt:lpstr>
      <vt:lpstr>Arial</vt:lpstr>
      <vt:lpstr>Arial Black</vt:lpstr>
      <vt:lpstr>Calibri</vt:lpstr>
      <vt:lpstr>Times New Roman</vt:lpstr>
      <vt:lpstr>Wingdings</vt:lpstr>
      <vt:lpstr>木刻字型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Reference</vt:lpstr>
      <vt:lpstr>Questions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VIPLAB</dc:creator>
  <cp:lastModifiedBy>Jwei</cp:lastModifiedBy>
  <cp:revision>391</cp:revision>
  <dcterms:created xsi:type="dcterms:W3CDTF">2019-07-27T07:46:09Z</dcterms:created>
  <dcterms:modified xsi:type="dcterms:W3CDTF">2020-07-29T01:22:29Z</dcterms:modified>
</cp:coreProperties>
</file>